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57" r:id="rId6"/>
    <p:sldId id="260" r:id="rId7"/>
    <p:sldId id="276" r:id="rId8"/>
    <p:sldId id="265" r:id="rId9"/>
    <p:sldId id="261" r:id="rId10"/>
    <p:sldId id="262" r:id="rId11"/>
    <p:sldId id="272" r:id="rId12"/>
    <p:sldId id="263" r:id="rId13"/>
    <p:sldId id="266" r:id="rId14"/>
    <p:sldId id="274" r:id="rId15"/>
    <p:sldId id="275" r:id="rId16"/>
    <p:sldId id="267" r:id="rId17"/>
    <p:sldId id="270" r:id="rId18"/>
    <p:sldId id="269" r:id="rId19"/>
    <p:sldId id="271" r:id="rId20"/>
    <p:sldId id="277" r:id="rId21"/>
    <p:sldId id="273" r:id="rId22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2842" autoAdjust="0"/>
  </p:normalViewPr>
  <p:slideViewPr>
    <p:cSldViewPr snapToGrid="0" showGuides="1">
      <p:cViewPr varScale="1">
        <p:scale>
          <a:sx n="151" d="100"/>
          <a:sy n="151" d="100"/>
        </p:scale>
        <p:origin x="162" y="132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90" cy="496809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540" y="0"/>
            <a:ext cx="2889990" cy="496809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2349CAC2-EFA2-4938-BC93-CCCC81F7D4F8}" type="datetimeFigureOut">
              <a:rPr lang="sv-SE" smtClean="0"/>
              <a:t>2017-10-16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889990" cy="496808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540" y="9429830"/>
            <a:ext cx="2889990" cy="496808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81376827-7F54-4031-8EC6-057A3DACF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98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2017-10-16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/>
              <a:t>I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hittar du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Ny bild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/>
              <a:t>Klicka på pilen</a:t>
            </a:r>
            <a:r>
              <a:rPr lang="sv-SE" sz="1200" i="0" u="none" kern="0" baseline="0" dirty="0"/>
              <a:t> och välj den </a:t>
            </a:r>
            <a:r>
              <a:rPr lang="sv-SE" sz="1200" i="0" u="none" kern="0" baseline="0" dirty="0" err="1"/>
              <a:t>sidmall</a:t>
            </a:r>
            <a:r>
              <a:rPr lang="sv-SE" sz="1200" i="0" u="none" kern="0" baseline="0" dirty="0"/>
              <a:t> du behöver.</a:t>
            </a:r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endParaRPr lang="sv-SE" sz="1400" i="0" u="none" kern="0" baseline="0" dirty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/>
              <a:t>Markera den sida i presentationen som du </a:t>
            </a:r>
            <a:br>
              <a:rPr lang="sv-SE" sz="1200" b="0" u="none" kern="0" dirty="0"/>
            </a:br>
            <a:r>
              <a:rPr lang="sv-SE" sz="1200" b="0" u="none" kern="0" dirty="0"/>
              <a:t>vill byta </a:t>
            </a:r>
            <a:r>
              <a:rPr lang="sv-SE" sz="1200" b="0" u="none" kern="0" dirty="0" err="1"/>
              <a:t>sidmall</a:t>
            </a:r>
            <a:r>
              <a:rPr lang="sv-SE" sz="1200" b="0" u="none" kern="0" dirty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/>
              <a:t>Gå</a:t>
            </a:r>
            <a:r>
              <a:rPr lang="sv-SE" sz="1200" b="0" u="none" kern="0" baseline="0" dirty="0"/>
              <a:t> upp till menyn </a:t>
            </a:r>
            <a:r>
              <a:rPr lang="sv-SE" sz="1200" b="1" u="none" kern="0" dirty="0"/>
              <a:t>Start</a:t>
            </a:r>
            <a:r>
              <a:rPr lang="sv-SE" sz="1200" b="1" u="none" kern="0" baseline="0" dirty="0"/>
              <a:t> </a:t>
            </a:r>
            <a:r>
              <a:rPr lang="sv-SE" sz="1200" b="0" u="none" kern="0" baseline="0" dirty="0"/>
              <a:t>och välj</a:t>
            </a:r>
            <a:r>
              <a:rPr lang="sv-SE" sz="1200" b="1" u="none" kern="0" baseline="0" dirty="0"/>
              <a:t> </a:t>
            </a:r>
            <a:r>
              <a:rPr lang="sv-SE" sz="1200" b="0" i="1" u="none" kern="0" baseline="0" dirty="0"/>
              <a:t>Layout</a:t>
            </a:r>
            <a:r>
              <a:rPr lang="sv-SE" sz="1200" b="0" u="none" kern="0" baseline="0" dirty="0"/>
              <a:t>.</a:t>
            </a:r>
            <a:r>
              <a:rPr lang="sv-SE" sz="1200" b="0" u="none" kern="0" dirty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Distanskonsulter ortodonti (tandreglering)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520452"/>
            <a:ext cx="5978525" cy="26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6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Intraorala foton, frontal bild, sidobilder som visar ocklusionen (sammanbitningsläget), samt </a:t>
            </a:r>
            <a:r>
              <a:rPr lang="sv-SE" dirty="0" err="1"/>
              <a:t>ocklusala</a:t>
            </a:r>
            <a:r>
              <a:rPr lang="sv-SE" dirty="0"/>
              <a:t> bilder som visar tandraden</a:t>
            </a:r>
          </a:p>
          <a:p>
            <a:r>
              <a:rPr lang="sv-SE" dirty="0"/>
              <a:t>Extraorala foton, en face leende, </a:t>
            </a:r>
            <a:r>
              <a:rPr lang="sv-SE" dirty="0" err="1"/>
              <a:t>enface</a:t>
            </a:r>
            <a:r>
              <a:rPr lang="sv-SE" dirty="0"/>
              <a:t> avslappad, profilbild</a:t>
            </a:r>
          </a:p>
          <a:p>
            <a:r>
              <a:rPr lang="sv-SE" dirty="0"/>
              <a:t>Foton även på patient, som återvisas för att kunna bedöma behandlingsresultat osv.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16" y="2868298"/>
            <a:ext cx="2143124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92" y="531830"/>
            <a:ext cx="247780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29" y="517635"/>
            <a:ext cx="2520279" cy="16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3" y="2545612"/>
            <a:ext cx="2628289" cy="17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3" y="2530745"/>
            <a:ext cx="2730492" cy="182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91" y="2509452"/>
            <a:ext cx="2711250" cy="18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 fortsättning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Vid mer komplicerade fall kan studiemodeller begäras in tillsammans med remiss för vårdplanering</a:t>
            </a:r>
          </a:p>
          <a:p>
            <a:r>
              <a:rPr lang="sv-SE" dirty="0"/>
              <a:t>Patient/målsman informeras av allmäntandläkaren efter konsulten</a:t>
            </a:r>
          </a:p>
          <a:p>
            <a:r>
              <a:rPr lang="sv-SE" dirty="0"/>
              <a:t>Journalkopia av konsulttillfället skickas från specialist som vanligt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20" y="1473200"/>
            <a:ext cx="1759446" cy="17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Påbörjas efter sista konsulten hösten 2017</a:t>
            </a:r>
          </a:p>
          <a:p>
            <a:r>
              <a:rPr lang="sv-SE" dirty="0"/>
              <a:t>Tidsåtgång för specialisterna (konsulttid)</a:t>
            </a:r>
          </a:p>
          <a:p>
            <a:r>
              <a:rPr lang="sv-SE" dirty="0"/>
              <a:t>Tidsåtgång för allmäntandläkarna (konsulttid)</a:t>
            </a:r>
          </a:p>
          <a:p>
            <a:r>
              <a:rPr lang="sv-SE" dirty="0"/>
              <a:t>Tidsåtgång för förberedelse inför konsulterna (röntgen, foton)</a:t>
            </a:r>
          </a:p>
          <a:p>
            <a:r>
              <a:rPr lang="sv-SE" dirty="0"/>
              <a:t>Specialisten upplevelse av den förändrade konsultverksamheten (enkät)</a:t>
            </a:r>
          </a:p>
          <a:p>
            <a:r>
              <a:rPr lang="sv-SE" dirty="0"/>
              <a:t>Allmäntandläkarens upplevelse av förändringen (enkät)</a:t>
            </a:r>
          </a:p>
          <a:p>
            <a:r>
              <a:rPr lang="sv-SE"/>
              <a:t>Övrig personals </a:t>
            </a:r>
            <a:r>
              <a:rPr lang="sv-SE" dirty="0"/>
              <a:t>upplevelse av den förändrade verksamheten (enkät)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28" y="367515"/>
            <a:ext cx="1303371" cy="120779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71" y="2900619"/>
            <a:ext cx="1448974" cy="10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 fortsättning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Chefens upplevelse (enkät) </a:t>
            </a:r>
          </a:p>
          <a:p>
            <a:r>
              <a:rPr lang="sv-SE" dirty="0"/>
              <a:t>Identifiera förbättringsområden</a:t>
            </a:r>
          </a:p>
          <a:p>
            <a:r>
              <a:rPr lang="sv-SE" dirty="0"/>
              <a:t>Hur gå vidare?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15" y="1621573"/>
            <a:ext cx="3388307" cy="20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 fram till idag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Hinner med betydligt fler patienter/ konsulttillfälle än tidigare</a:t>
            </a:r>
          </a:p>
          <a:p>
            <a:r>
              <a:rPr lang="sv-SE" dirty="0"/>
              <a:t>Mer tid för undervisning samt dialog kring varje enskild patient</a:t>
            </a:r>
          </a:p>
          <a:p>
            <a:r>
              <a:rPr lang="sv-SE" dirty="0"/>
              <a:t>Specialisten kan studera foton och röntgen innan själva konsulttillfället (mer säker rådgivning)</a:t>
            </a:r>
          </a:p>
          <a:p>
            <a:r>
              <a:rPr lang="sv-SE" dirty="0"/>
              <a:t>Allmäntandläkaren kan fråga och diskutera behandlingen i större utsträckning än om patient är närvarande i rummet. </a:t>
            </a:r>
          </a:p>
          <a:p>
            <a:r>
              <a:rPr lang="sv-SE" dirty="0"/>
              <a:t>Oro hos allmäntandvården att underlaget inte är tillräckligt bra inför visningen</a:t>
            </a:r>
          </a:p>
        </p:txBody>
      </p:sp>
    </p:spTree>
    <p:extLst>
      <p:ext uri="{BB962C8B-B14F-4D97-AF65-F5344CB8AC3E}">
        <p14:creationId xmlns:p14="http://schemas.microsoft.com/office/powerpoint/2010/main" val="33195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 fram till idag forts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Erfarna tandläkare tycker att de tvingas att tänka efter mer innan visning än tidigare. Anses som positivt. </a:t>
            </a:r>
          </a:p>
          <a:p>
            <a:r>
              <a:rPr lang="sv-SE" dirty="0"/>
              <a:t>Oerfarna tandläkare behöver mer undervisning kring varje enskild patient. Anses som positivt samt ökar patientsäkerheten</a:t>
            </a:r>
          </a:p>
          <a:p>
            <a:r>
              <a:rPr lang="sv-SE" dirty="0"/>
              <a:t>Barntiden ökar. Förhoppningsvis bara i övergångsskedet fram till dess rutinerna är utarbetade.</a:t>
            </a:r>
          </a:p>
          <a:p>
            <a:r>
              <a:rPr lang="sv-SE" dirty="0"/>
              <a:t>En del sköterskor upplever ett merarbete, som för en del kan vara positivt och för andra det motsatta</a:t>
            </a:r>
          </a:p>
        </p:txBody>
      </p:sp>
    </p:spTree>
    <p:extLst>
      <p:ext uri="{BB962C8B-B14F-4D97-AF65-F5344CB8AC3E}">
        <p14:creationId xmlns:p14="http://schemas.microsoft.com/office/powerpoint/2010/main" val="21191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att ni lyssnade</a:t>
            </a:r>
          </a:p>
        </p:txBody>
      </p:sp>
      <p:pic>
        <p:nvPicPr>
          <p:cNvPr id="4" name="Picture 3" descr="C:\Users\tneivnor\AppData\Local\Microsoft\Windows\Temporary Internet Files\Content.IE5\IB657HFI\250px-Abyssinian_Cat_Portrait.Idsf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8" y="1356784"/>
            <a:ext cx="2038494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Norrbotten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Ca 250 600  </a:t>
            </a:r>
            <a:r>
              <a:rPr lang="sv-SE" dirty="0" err="1"/>
              <a:t>inv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Piteå älvdal drygt 59 000 </a:t>
            </a:r>
            <a:r>
              <a:rPr lang="sv-SE" dirty="0" err="1"/>
              <a:t>inv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417639"/>
            <a:ext cx="2793999" cy="298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utbredning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13" y="1280583"/>
            <a:ext cx="4343224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4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Personal tandregleringen Piteå</a:t>
            </a:r>
          </a:p>
        </p:txBody>
      </p:sp>
      <p:pic>
        <p:nvPicPr>
          <p:cNvPr id="4" name="Picture 5" descr="C:\Users\tneivnor\AppData\Local\Microsoft\Windows\Temporary Internet Files\Content.Outlook\RON94A2L\IMG_1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30" y="1314450"/>
            <a:ext cx="2287191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5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 Norra och Södra Sverige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altLang="sv-SE" sz="1200" dirty="0"/>
              <a:t>Norrbotten: 		250 570</a:t>
            </a:r>
          </a:p>
          <a:p>
            <a:r>
              <a:rPr lang="sv-SE" altLang="sv-SE" sz="1200" dirty="0"/>
              <a:t>Västerbotten:		262 362</a:t>
            </a:r>
          </a:p>
          <a:p>
            <a:r>
              <a:rPr lang="sv-SE" altLang="sv-SE" sz="1200" dirty="0"/>
              <a:t>Jämtland: 		126 765</a:t>
            </a:r>
          </a:p>
          <a:p>
            <a:r>
              <a:rPr lang="sv-SE" altLang="sv-SE" sz="1200" dirty="0"/>
              <a:t>Västernorrland:		243 061</a:t>
            </a:r>
          </a:p>
          <a:p>
            <a:r>
              <a:rPr lang="sv-SE" altLang="sv-SE" sz="1200" dirty="0"/>
              <a:t>Gävleborg 		279 991 </a:t>
            </a:r>
          </a:p>
          <a:p>
            <a:r>
              <a:rPr lang="sv-SE" altLang="sv-SE" sz="1200" b="1" dirty="0"/>
              <a:t>Summa norra Sverige</a:t>
            </a:r>
            <a:r>
              <a:rPr lang="sv-SE" altLang="sv-SE" sz="1200" dirty="0"/>
              <a:t>	</a:t>
            </a:r>
            <a:r>
              <a:rPr lang="sv-SE" altLang="sv-SE" sz="1200" b="1" dirty="0"/>
              <a:t>1 162 749</a:t>
            </a:r>
          </a:p>
          <a:p>
            <a:r>
              <a:rPr lang="sv-SE" altLang="sv-SE" sz="1200" b="1" dirty="0"/>
              <a:t>Jämförelse Skåne 	1 288 908</a:t>
            </a:r>
          </a:p>
          <a:p>
            <a:r>
              <a:rPr lang="sv-SE" altLang="sv-SE" sz="1200" b="1" dirty="0"/>
              <a:t>Hela Sverige		10 miljoner</a:t>
            </a:r>
            <a:endParaRPr lang="sv-SE" altLang="sv-SE" sz="1200" dirty="0"/>
          </a:p>
          <a:p>
            <a:endParaRPr lang="sv-SE" sz="1200" dirty="0"/>
          </a:p>
        </p:txBody>
      </p:sp>
      <p:pic>
        <p:nvPicPr>
          <p:cNvPr id="4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91" y="1417638"/>
            <a:ext cx="1554561" cy="29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3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av konsultverksamheten- men varför? </a:t>
            </a:r>
          </a:p>
        </p:txBody>
      </p:sp>
      <p:pic>
        <p:nvPicPr>
          <p:cNvPr id="4" name="Picture 2" descr="C:\Users\tneivnor\AppData\Local\Microsoft\Windows\Temporary Internet Files\Content.IE5\UPFV1CBB\positiv-denken-lernen-nützliche-tipps-glücklich-sei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28" y="1509184"/>
            <a:ext cx="3342008" cy="27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7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såg konsultverksamheten ut tidigare?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Inlandsturné</a:t>
            </a:r>
          </a:p>
          <a:p>
            <a:r>
              <a:rPr lang="sv-SE" dirty="0"/>
              <a:t>Arjeplog fick 1 dag vår och höst (2 specialister)</a:t>
            </a:r>
          </a:p>
          <a:p>
            <a:r>
              <a:rPr lang="sv-SE" dirty="0"/>
              <a:t>Arvidsjaur fick 2 dagar vår och höst (2 specialister)</a:t>
            </a:r>
          </a:p>
          <a:p>
            <a:r>
              <a:rPr lang="sv-SE" dirty="0"/>
              <a:t>Arjeplog hade ca 30 patienter inkallade till konsultdagen/ specialist dvs ca 60 patienter</a:t>
            </a:r>
          </a:p>
          <a:p>
            <a:r>
              <a:rPr lang="sv-SE" dirty="0"/>
              <a:t>Arvidsjaur hade ca 45 patienter inkallade till konsultdagen/specialist dvs ca 90 patienter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672"/>
            <a:ext cx="185027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Konsultverksamheten hösten 2017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Målsättning/syfte</a:t>
            </a:r>
          </a:p>
          <a:p>
            <a:pPr>
              <a:buFont typeface="Arial" charset="0"/>
              <a:buChar char="•"/>
            </a:pPr>
            <a:r>
              <a:rPr lang="sv-SE" dirty="0"/>
              <a:t>Möjliggöra fler konsultationstillfällen/år – ökad kontinuitet och minskat antal remisser OBS! inte mer konsulttid</a:t>
            </a:r>
          </a:p>
          <a:p>
            <a:pPr>
              <a:buFont typeface="Arial" charset="0"/>
              <a:buChar char="•"/>
            </a:pPr>
            <a:r>
              <a:rPr lang="sv-SE" dirty="0"/>
              <a:t>Minska antalet ”slentrianvisningar” </a:t>
            </a:r>
          </a:p>
          <a:p>
            <a:pPr>
              <a:buFont typeface="Arial" charset="0"/>
              <a:buChar char="•"/>
            </a:pPr>
            <a:r>
              <a:rPr lang="sv-SE" dirty="0"/>
              <a:t>Kvalitetssäkra rådgivning</a:t>
            </a:r>
          </a:p>
          <a:p>
            <a:pPr>
              <a:buFont typeface="Arial" charset="0"/>
              <a:buChar char="•"/>
            </a:pPr>
            <a:r>
              <a:rPr lang="sv-SE" dirty="0"/>
              <a:t>Mer vårdtid och mindre restid för specialisten</a:t>
            </a:r>
          </a:p>
          <a:p>
            <a:pPr>
              <a:buFont typeface="Arial" charset="0"/>
              <a:buChar char="•"/>
            </a:pPr>
            <a:r>
              <a:rPr lang="sv-SE" dirty="0"/>
              <a:t>Konsulttillfället=utbildningstillfälle</a:t>
            </a:r>
          </a:p>
          <a:p>
            <a:pPr>
              <a:buFont typeface="Arial" charset="0"/>
              <a:buChar char="•"/>
            </a:pPr>
            <a:r>
              <a:rPr lang="sv-SE" dirty="0"/>
              <a:t>Skapa utrymme för utökad kursverksamhet</a:t>
            </a:r>
          </a:p>
          <a:p>
            <a:pPr>
              <a:buFont typeface="Arial" charset="0"/>
              <a:buChar char="•"/>
            </a:pPr>
            <a:r>
              <a:rPr lang="sv-SE" dirty="0"/>
              <a:t>Breddar  kunskapen i foto och videokonferensutrustning</a:t>
            </a:r>
          </a:p>
          <a:p>
            <a:pPr>
              <a:buFont typeface="Arial" charset="0"/>
              <a:buChar char="•"/>
            </a:pPr>
            <a:r>
              <a:rPr lang="sv-SE" dirty="0"/>
              <a:t>Patienten behöver inte invänta eller anpassa sig till en speciell dag då specialisten kommer- snabbare besked</a:t>
            </a:r>
          </a:p>
          <a:p>
            <a:pPr>
              <a:buFont typeface="Arial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2"/>
          <a:stretch/>
        </p:blipFill>
        <p:spPr>
          <a:xfrm>
            <a:off x="6724221" y="2235200"/>
            <a:ext cx="2121319" cy="13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Allmäntandvården tar fram ett bra konsultunderlag (röntgen, foton)</a:t>
            </a:r>
          </a:p>
          <a:p>
            <a:r>
              <a:rPr lang="sv-SE" dirty="0"/>
              <a:t>Ansvarig tandläkare gör en egen bedömning av fallet eventuellt  tillsammans med kollegor på kliniken</a:t>
            </a:r>
          </a:p>
          <a:p>
            <a:r>
              <a:rPr lang="sv-SE" dirty="0"/>
              <a:t>Frågeställning skall finnas</a:t>
            </a:r>
          </a:p>
          <a:p>
            <a:r>
              <a:rPr lang="sv-SE" dirty="0"/>
              <a:t>Önskemål hos patient och /eller föräldrar</a:t>
            </a:r>
          </a:p>
          <a:p>
            <a:r>
              <a:rPr lang="sv-SE" dirty="0"/>
              <a:t>3-4 </a:t>
            </a:r>
            <a:r>
              <a:rPr lang="sv-SE" dirty="0" err="1"/>
              <a:t>st</a:t>
            </a:r>
            <a:r>
              <a:rPr lang="sv-SE" dirty="0"/>
              <a:t> videokonsulttillfällen under hösten per specialist fördelat över höstterminen. Varje tandläkare skall beredas mer än 1 konsulttillfälle.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85" y="2013248"/>
            <a:ext cx="1261872" cy="13716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98" y="3896935"/>
            <a:ext cx="1901011" cy="12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1d7cdf6269b489fe401d9fdb17904ec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f4cd7286382c54687be32dd4ef42aba4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>Systemkonto har 5/19/2022 verifierat dokumentets giltlighet.</VersionComment>
    <NLLModifiedBy xmlns="http://schemas.microsoft.com/sharepoint/v3">Systemkonto</NLLModifiedBy>
    <NLLDocumentIDValue xmlns="http://schemas.microsoft.com/sharepoint/v3">divse-4-8396</NLLDocumentIDValue>
    <NLLInformationclass xmlns="http://schemas.microsoft.com/sharepoint/v3">Publik</NLLInformationclass>
    <AnsvarigQuickpart xmlns="http://schemas.microsoft.com/sharepoint/v3">Bertil Frankkila</AnsvarigQuickpart>
    <NLLPublished xmlns="http://schemas.microsoft.com/sharepoint/v3" xsi:nil="true"/>
    <NLLStakeholderTaxHTField0 xmlns="http://schemas.microsoft.com/sharepoint/v3">
      <Terms xmlns="http://schemas.microsoft.com/office/infopath/2007/PartnerControls"/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2025-05-18T22:00:00+00:00</NLLThinningTime>
    <NLLPublishDateQuickpart xmlns="http://schemas.microsoft.com/sharepoint/v3">5/19/2022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Regionstöd</TermName>
          <TermId xmlns="http://schemas.microsoft.com/office/infopath/2007/PartnerControls">8fb7b72c-0ec5-4639-89a4-5d7e90599663</TermId>
        </TermInfo>
      </Terms>
    </NLLProducerPlaceTaxHTField0>
    <NLLEstablishedByQuickpart xmlns="http://schemas.microsoft.com/sharepoint/v3">Bertil Frankkila</NLLEstablishedByQuickpart>
    <NLLPublishDate xmlns="http://schemas.microsoft.com/sharepoint/v3">2022-05-18T22:00:00+00:00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Informerande</TermName>
          <TermId xmlns="http://schemas.microsoft.com/office/infopath/2007/PartnerControls">d7c1d2d8-f6cf-463c-a6d9-e174d0d72370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Bertil Frankkila</DisplayName>
        <AccountId>120</AccountId>
        <AccountType/>
      </UserInfo>
    </NLLEstablishedBy>
    <NLLLockWorkflows xmlns="http://schemas.microsoft.com/sharepoint/v3">false</NLLLockWorkflows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Folktandvård</TermName>
          <TermId xmlns="http://schemas.microsoft.com/office/infopath/2007/PartnerControls">9642f9f2-b3ad-409f-b4ba-d32fe1ecdf7a</TermId>
        </TermInfo>
        <TermInfo xmlns="http://schemas.microsoft.com/office/infopath/2007/PartnerControls">
          <TermName xmlns="http://schemas.microsoft.com/office/infopath/2007/PartnerControls">Ortodonti</TermName>
          <TermId xmlns="http://schemas.microsoft.com/office/infopath/2007/PartnerControls">26a166f2-2956-4a2a-afaa-631c49102e76</TermId>
        </TermInfo>
        <TermInfo xmlns="http://schemas.microsoft.com/office/infopath/2007/PartnerControls">
          <TermName xmlns="http://schemas.microsoft.com/office/infopath/2007/PartnerControls">Miljödag 2017</TermName>
          <TermId xmlns="http://schemas.microsoft.com/office/infopath/2007/PartnerControls">ccfeff7f-d08d-4863-a4a5-190b09f970ea</TermId>
        </TermInfo>
      </Terms>
    </TaxKeywordTaxHTField>
    <_dlc_DocId xmlns="c7918ce9-5289-4a18-805d-4141408e948c">divse-4-8396</_dlc_DocId>
    <_dlc_DocIdUrl xmlns="c7918ce9-5289-4a18-805d-4141408e948c">
      <Url>http://spportal.extvis.local/process/administrativ/_layouts/15/DocIdRedir.aspx?ID=divse-4-8396</Url>
      <Description>divse-4-8396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2025-06-18T22:00:00+00:00</_dlc_ExpireDate>
    <VISResponsible xmlns="e1dec489-f745-4ed5-9c00-958a11aea6df">
      <UserInfo>
        <DisplayName>Bertil Frankkila</DisplayName>
        <AccountId>120</AccountId>
        <AccountType/>
      </UserInfo>
    </VISResponsible>
    <VIS_DocumentId xmlns="e1dec489-f745-4ed5-9c00-958a11aea6df">
      <Url>https://samarbeta.nll.se/producentplats/divse/_layouts/15/DocIdRedir.aspx?ID=divse-4-8396</Url>
      <Description>divse-4-8396</Description>
    </VIS_DocumentId>
    <DocumentStatus xmlns="e1dec489-f745-4ed5-9c00-958a11aea6df">
      <Url>https://samarbeta.nll.se/producentplats/divse/_layouts/15/wrkstat.aspx?List=22b81d5e-8f0f-4868-8182-1bf8c3a41c99&amp;WorkflowInstanceName=39e91d0e-1a65-41fc-94a5-c00604ec36aa</Url>
      <Description>Publicerad</Description>
    </DocumentStatus>
    <_dlc_Exempt xmlns="http://schemas.microsoft.com/sharepoint/v3">false</_dlc_Exempt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1874C-CBCB-4C15-AB3B-9F51E8774D30}"/>
</file>

<file path=customXml/itemProps2.xml><?xml version="1.0" encoding="utf-8"?>
<ds:datastoreItem xmlns:ds="http://schemas.openxmlformats.org/officeDocument/2006/customXml" ds:itemID="{5968A77C-C51D-43AD-8FE3-32BBC3533C2E}"/>
</file>

<file path=customXml/itemProps3.xml><?xml version="1.0" encoding="utf-8"?>
<ds:datastoreItem xmlns:ds="http://schemas.openxmlformats.org/officeDocument/2006/customXml" ds:itemID="{13EEB631-19F9-4FF6-B700-AC887A251A13}">
  <ds:schemaRefs>
    <ds:schemaRef ds:uri="http://purl.org/dc/elements/1.1/"/>
    <ds:schemaRef ds:uri="http://www.w3.org/XML/1998/namespace"/>
    <ds:schemaRef ds:uri="http://purl.org/dc/dcmitype/"/>
    <ds:schemaRef ds:uri="08a80315-e29e-4185-b3c4-88e6bf07ca32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7070367-0D05-4565-9E4A-34AA46D6D455}"/>
</file>

<file path=customXml/itemProps5.xml><?xml version="1.0" encoding="utf-8"?>
<ds:datastoreItem xmlns:ds="http://schemas.openxmlformats.org/officeDocument/2006/customXml" ds:itemID="{91C2E3DC-E2C8-4514-85EF-BAA7987E7B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501</Words>
  <Application>Microsoft Office PowerPoint</Application>
  <PresentationFormat>Bildspel på skärmen (16:9)</PresentationFormat>
  <Paragraphs>70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Region Norrbotten_vit</vt:lpstr>
      <vt:lpstr>Distanskonsulter ortodonti (tandreglering) </vt:lpstr>
      <vt:lpstr>Norrbotten </vt:lpstr>
      <vt:lpstr>Geografisk utbredning </vt:lpstr>
      <vt:lpstr>Personal tandregleringen Piteå</vt:lpstr>
      <vt:lpstr>Jämförelse Norra och Södra Sverige</vt:lpstr>
      <vt:lpstr>Förändring av konsultverksamheten- men varför? </vt:lpstr>
      <vt:lpstr>Hur såg konsultverksamheten ut tidigare?</vt:lpstr>
      <vt:lpstr>Konsultverksamheten hösten 2017</vt:lpstr>
      <vt:lpstr>Metod </vt:lpstr>
      <vt:lpstr>Metod</vt:lpstr>
      <vt:lpstr>PowerPoint-presentation</vt:lpstr>
      <vt:lpstr>Metod fortsättning</vt:lpstr>
      <vt:lpstr>Utvärdering </vt:lpstr>
      <vt:lpstr>Utvärdering fortsättning</vt:lpstr>
      <vt:lpstr>Erfarenheter fram till idag</vt:lpstr>
      <vt:lpstr>Erfarenheter fram till idag forts</vt:lpstr>
      <vt:lpstr>Tack för att ni lyssnade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Distanskonsulter ortodonti Folktandvård  </dc:title>
  <dc:subject/>
  <dc:creator>Eivor Nordström Carlén</dc:creator>
  <cp:keywords>Miljödag 2017; Ortodonti; Folktandvård</cp:keywords>
  <dc:description/>
  <cp:lastModifiedBy>Eivor Nordström-Carlén</cp:lastModifiedBy>
  <cp:revision>23</cp:revision>
  <cp:lastPrinted>2017-10-13T06:43:58Z</cp:lastPrinted>
  <dcterms:created xsi:type="dcterms:W3CDTF">2017-03-16T14:21:56Z</dcterms:created>
  <dcterms:modified xsi:type="dcterms:W3CDTF">2017-10-16T17:25:08Z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953;#Regionstöd|8fb7b72c-0ec5-4639-89a4-5d7e90599663</vt:lpwstr>
  </property>
  <property fmtid="{D5CDD505-2E9C-101B-9397-08002B2CF9AE}" pid="3" name="TaxKeyword">
    <vt:lpwstr>9588;#Folktandvård|9642f9f2-b3ad-409f-b4ba-d32fe1ecdf7a;#1157;#Ortodonti|26a166f2-2956-4a2a-afaa-631c49102e76;#6280;#Miljödag 2017|ccfeff7f-d08d-4863-a4a5-190b09f970ea</vt:lpwstr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/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0x010100D7963E0E5B7A40E5AEA07389401D709F007B1238BBD93543428C20870054E92DBF0100907CEEA6569A954C976B7824CE75F91F</vt:lpwstr>
  </property>
  <property fmtid="{D5CDD505-2E9C-101B-9397-08002B2CF9AE}" pid="10" name="SpecialtyTaxHTField0">
    <vt:lpwstr/>
  </property>
  <property fmtid="{D5CDD505-2E9C-101B-9397-08002B2CF9AE}" pid="11" name="NLLMeetingType">
    <vt:lpwstr/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6277;#Informerande|d7c1d2d8-f6cf-463c-a6d9-e174d0d72370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Name">
    <vt:lpwstr/>
  </property>
  <property fmtid="{D5CDD505-2E9C-101B-9397-08002B2CF9AE}" pid="50" name="NLLProjectUrl">
    <vt:lpwstr/>
  </property>
  <property fmtid="{D5CDD505-2E9C-101B-9397-08002B2CF9AE}" pid="51" name="NLLProjectStatus">
    <vt:lpwstr/>
  </property>
  <property fmtid="{D5CDD505-2E9C-101B-9397-08002B2CF9AE}" pid="52" name="NLLSteeringGroup">
    <vt:lpwstr/>
  </property>
  <property fmtid="{D5CDD505-2E9C-101B-9397-08002B2CF9AE}" pid="53" name="NLLTemplateStatus">
    <vt:lpwstr/>
  </property>
  <property fmtid="{D5CDD505-2E9C-101B-9397-08002B2CF9AE}" pid="54" name="NLLProjectLeader">
    <vt:lpwstr/>
  </property>
  <property fmtid="{D5CDD505-2E9C-101B-9397-08002B2CF9AE}" pid="56" name="NLLDefaultTemplate">
    <vt:lpwstr/>
  </property>
  <property fmtid="{D5CDD505-2E9C-101B-9397-08002B2CF9AE}" pid="57" name="NLLProjectVisitor">
    <vt:lpwstr/>
  </property>
  <property fmtid="{D5CDD505-2E9C-101B-9397-08002B2CF9AE}" pid="58" name="NLLApprovedBy">
    <vt:lpwstr/>
  </property>
  <property fmtid="{D5CDD505-2E9C-101B-9397-08002B2CF9AE}" pid="59" name="NLLProjectOwner">
    <vt:lpwstr/>
  </property>
  <property fmtid="{D5CDD505-2E9C-101B-9397-08002B2CF9AE}" pid="60" name="NPUCodeTaxHTField0">
    <vt:lpwstr/>
  </property>
  <property fmtid="{D5CDD505-2E9C-101B-9397-08002B2CF9AE}" pid="61" name="NLLTemplateFolderDescription">
    <vt:lpwstr/>
  </property>
  <property fmtid="{D5CDD505-2E9C-101B-9397-08002B2CF9AE}" pid="62" name="NLLProjectOrderStatus">
    <vt:lpwstr/>
  </property>
  <property fmtid="{D5CDD505-2E9C-101B-9397-08002B2CF9AE}" pid="63" name="NLLReferenceGroup">
    <vt:lpwstr/>
  </property>
  <property fmtid="{D5CDD505-2E9C-101B-9397-08002B2CF9AE}" pid="64" name="NLLInitiationDate">
    <vt:lpwstr/>
  </property>
  <property fmtid="{D5CDD505-2E9C-101B-9397-08002B2CF9AE}" pid="66" name="NLLProjectNr">
    <vt:lpwstr/>
  </property>
  <property fmtid="{D5CDD505-2E9C-101B-9397-08002B2CF9AE}" pid="67" name="NLLWindingUpDate">
    <vt:lpwstr/>
  </property>
  <property fmtid="{D5CDD505-2E9C-101B-9397-08002B2CF9AE}" pid="68" name="NLLPTCProcessTeam">
    <vt:lpwstr/>
  </property>
  <property fmtid="{D5CDD505-2E9C-101B-9397-08002B2CF9AE}" pid="69" name="NLLImplementationDate">
    <vt:lpwstr/>
  </property>
  <property fmtid="{D5CDD505-2E9C-101B-9397-08002B2CF9AE}" pid="70" name="NLLLatestProjectTrackingDate">
    <vt:lpwstr/>
  </property>
  <property fmtid="{D5CDD505-2E9C-101B-9397-08002B2CF9AE}" pid="71" name="NLLProjectTypeText">
    <vt:lpwstr/>
  </property>
  <property fmtid="{D5CDD505-2E9C-101B-9397-08002B2CF9AE}" pid="72" name="NLLEstablishingDate">
    <vt:lpwstr/>
  </property>
  <property fmtid="{D5CDD505-2E9C-101B-9397-08002B2CF9AE}" pid="73" name="NLLProjectMember">
    <vt:lpwstr/>
  </property>
  <property fmtid="{D5CDD505-2E9C-101B-9397-08002B2CF9AE}" pid="74" name="NLLProcessTeamLookup">
    <vt:lpwstr/>
  </property>
  <property fmtid="{D5CDD505-2E9C-101B-9397-08002B2CF9AE}" pid="75" name="_dlc_policyId">
    <vt:lpwstr>0x010100D7963E0E5B7A40E5AEA07389401D709F007B1238BBD93543428C20870054E92DBF|1214505165</vt:lpwstr>
  </property>
  <property fmtid="{D5CDD505-2E9C-101B-9397-08002B2CF9AE}" pid="76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77" name="_dlc_DocIdItemGuid">
    <vt:lpwstr>07c31e91-d563-4c50-a683-f45c7059dac3</vt:lpwstr>
  </property>
  <property fmtid="{D5CDD505-2E9C-101B-9397-08002B2CF9AE}" pid="80" name="TaxCatchAll">
    <vt:lpwstr>953;#Regionstöd|8fb7b72c-0ec5-4639-89a4-5d7e90599663;#6280;#Miljödag 2017;#6277;#Informerande|d7c1d2d8-f6cf-463c-a6d9-e174d0d72370;#1157;#Ortodonti;#9588;#Folktandvård</vt:lpwstr>
  </property>
  <property fmtid="{D5CDD505-2E9C-101B-9397-08002B2CF9AE}" pid="82" name="Order">
    <vt:r8>7288700</vt:r8>
  </property>
  <property fmtid="{D5CDD505-2E9C-101B-9397-08002B2CF9AE}" pid="83" name="xd_ProgID">
    <vt:lpwstr/>
  </property>
  <property fmtid="{D5CDD505-2E9C-101B-9397-08002B2CF9AE}" pid="84" name="_SourceUrl">
    <vt:lpwstr/>
  </property>
  <property fmtid="{D5CDD505-2E9C-101B-9397-08002B2CF9AE}" pid="85" name="_SharedFileIndex">
    <vt:lpwstr/>
  </property>
  <property fmtid="{D5CDD505-2E9C-101B-9397-08002B2CF9AE}" pid="86" name="TemplateUrl">
    <vt:lpwstr/>
  </property>
  <property fmtid="{D5CDD505-2E9C-101B-9397-08002B2CF9AE}" pid="88" name="NLLDecisionLevelGoverning">
    <vt:lpwstr/>
  </property>
  <property fmtid="{D5CDD505-2E9C-101B-9397-08002B2CF9AE}" pid="89" name="NLLFactOwner">
    <vt:lpwstr/>
  </property>
  <property fmtid="{D5CDD505-2E9C-101B-9397-08002B2CF9AE}" pid="90" name="NLLFactOwnerText">
    <vt:lpwstr/>
  </property>
  <property fmtid="{D5CDD505-2E9C-101B-9397-08002B2CF9AE}" pid="91" name="NLLPTCVISEditor">
    <vt:lpwstr/>
  </property>
  <property fmtid="{D5CDD505-2E9C-101B-9397-08002B2CF9AE}" pid="92" name="xd_Signature">
    <vt:bool>false</vt:bool>
  </property>
  <property fmtid="{D5CDD505-2E9C-101B-9397-08002B2CF9AE}" pid="93" name="NLLDecisionLevel">
    <vt:lpwstr/>
  </property>
  <property fmtid="{D5CDD505-2E9C-101B-9397-08002B2CF9AE}" pid="94" name="NLLPTCProcessLeader">
    <vt:lpwstr/>
  </property>
</Properties>
</file>